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4"/>
  </p:notesMasterIdLst>
  <p:handoutMasterIdLst>
    <p:handoutMasterId r:id="rId15"/>
  </p:handoutMasterIdLst>
  <p:sldIdLst>
    <p:sldId id="287" r:id="rId4"/>
    <p:sldId id="283" r:id="rId5"/>
    <p:sldId id="277" r:id="rId6"/>
    <p:sldId id="259" r:id="rId7"/>
    <p:sldId id="280" r:id="rId8"/>
    <p:sldId id="281" r:id="rId9"/>
    <p:sldId id="275" r:id="rId10"/>
    <p:sldId id="262" r:id="rId11"/>
    <p:sldId id="276" r:id="rId12"/>
    <p:sldId id="286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56" autoAdjust="0"/>
    <p:restoredTop sz="94660"/>
  </p:normalViewPr>
  <p:slideViewPr>
    <p:cSldViewPr snapToGrid="0">
      <p:cViewPr varScale="1">
        <p:scale>
          <a:sx n="73" d="100"/>
          <a:sy n="73" d="100"/>
        </p:scale>
        <p:origin x="9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2024/6/13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2024/6/13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20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7081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3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8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17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7" y="220784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5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5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5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5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4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sz="1200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sz="1200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3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800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smtClean="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49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21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123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9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868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431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616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947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700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0115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114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9886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588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915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646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7268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154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5462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6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2007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23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6" r:id="rId12"/>
    <p:sldLayoutId id="214748369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14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96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09485" y="1723390"/>
            <a:ext cx="7781372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en-US" altLang="zh-CN" sz="3900" b="1" dirty="0">
                <a:solidFill>
                  <a:schemeClr val="bg1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BFX AT-100 RMA TOP 2 Issue:</a:t>
            </a:r>
          </a:p>
          <a:p>
            <a:pPr algn="ctr">
              <a:spcBef>
                <a:spcPct val="50000"/>
              </a:spcBef>
            </a:pPr>
            <a:r>
              <a:rPr kumimoji="1" lang="en-US" altLang="zh-CN" sz="3900" b="1" dirty="0" err="1">
                <a:solidFill>
                  <a:schemeClr val="bg1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eMMC</a:t>
            </a:r>
            <a:r>
              <a:rPr kumimoji="1" lang="en-US" altLang="zh-CN" sz="3900" b="1" dirty="0">
                <a:solidFill>
                  <a:schemeClr val="bg1"/>
                </a:solidFill>
                <a:latin typeface="Arial" panose="020B0604020202020204" pitchFamily="34" charset="0"/>
                <a:ea typeface="DFKai-SB" panose="03000509000000000000" pitchFamily="65" charset="-120"/>
                <a:cs typeface="Arial" panose="020B0604020202020204" pitchFamily="34" charset="0"/>
              </a:rPr>
              <a:t> Failure FA Report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770824" y="5545275"/>
            <a:ext cx="3276034" cy="1015663"/>
          </a:xfrm>
          <a:prstGeom prst="rect">
            <a:avLst/>
          </a:prstGeom>
          <a:solidFill>
            <a:srgbClr val="00206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TW" sz="2400" b="1" dirty="0">
                <a:solidFill>
                  <a:schemeClr val="bg1"/>
                </a:solidFill>
                <a:latin typeface="Arial" panose="020B0604020202020204" pitchFamily="34" charset="0"/>
              </a:rPr>
              <a:t>Prepare by: PE – Luc</a:t>
            </a:r>
          </a:p>
          <a:p>
            <a:pPr eaLnBrk="1" hangingPunct="1">
              <a:spcBef>
                <a:spcPct val="50000"/>
              </a:spcBef>
            </a:pPr>
            <a:r>
              <a:rPr kumimoji="1" lang="en-US" altLang="zh-TW" sz="2400" b="1" dirty="0">
                <a:solidFill>
                  <a:schemeClr val="bg1"/>
                </a:solidFill>
                <a:latin typeface="Arial" panose="020B0604020202020204" pitchFamily="34" charset="0"/>
              </a:rPr>
              <a:t>Date: </a:t>
            </a:r>
            <a:r>
              <a:rPr kumimoji="1" lang="en-US" altLang="zh-TW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2024/06/11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2652687" y="3666256"/>
          <a:ext cx="4713315" cy="129142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76878">
                  <a:extLst>
                    <a:ext uri="{9D8B030D-6E8A-4147-A177-3AD203B41FA5}">
                      <a16:colId xmlns:a16="http://schemas.microsoft.com/office/drawing/2014/main" val="3624258593"/>
                    </a:ext>
                  </a:extLst>
                </a:gridCol>
                <a:gridCol w="2736437">
                  <a:extLst>
                    <a:ext uri="{9D8B030D-6E8A-4147-A177-3AD203B41FA5}">
                      <a16:colId xmlns:a16="http://schemas.microsoft.com/office/drawing/2014/main" val="2985297134"/>
                    </a:ext>
                  </a:extLst>
                </a:gridCol>
              </a:tblGrid>
              <a:tr h="29409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 Name</a:t>
                      </a:r>
                      <a:r>
                        <a:rPr lang="en-US" sz="2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BFX</a:t>
                      </a:r>
                      <a:r>
                        <a:rPr lang="en-US" sz="2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AT-100</a:t>
                      </a:r>
                      <a:endParaRPr lang="en-US" sz="2000" b="1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18197"/>
                  </a:ext>
                </a:extLst>
              </a:tr>
              <a:tr h="326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1728pcs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6509006"/>
                  </a:ext>
                </a:extLst>
              </a:tr>
              <a:tr h="326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11/04/2024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4892756"/>
                  </a:ext>
                </a:extLst>
              </a:tr>
              <a:tr h="326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i="0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2645000324</a:t>
                      </a:r>
                      <a:endParaRPr lang="en-US" sz="2000" b="1" i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99" marR="6299" marT="629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5845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4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CAB3A5-55D9-3E43-A34A-6042A3AA4DB2}"/>
              </a:ext>
            </a:extLst>
          </p:cNvPr>
          <p:cNvSpPr txBox="1">
            <a:spLocks/>
          </p:cNvSpPr>
          <p:nvPr/>
        </p:nvSpPr>
        <p:spPr>
          <a:xfrm>
            <a:off x="221649" y="0"/>
            <a:ext cx="14162008" cy="603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800" tIns="45718" rIns="45718" bIns="45718" anchor="ctr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>
              <a:defRPr/>
            </a:pPr>
            <a:r>
              <a:rPr lang="en-US" sz="3200" b="1" spc="-1" dirty="0">
                <a:solidFill>
                  <a:schemeClr val="bg1"/>
                </a:solidFill>
                <a:latin typeface="Arial"/>
              </a:rPr>
              <a:t>#1. Problem </a:t>
            </a:r>
            <a:r>
              <a:rPr lang="en-US" sz="3200" b="1" spc="-1" dirty="0" smtClean="0">
                <a:solidFill>
                  <a:schemeClr val="bg1"/>
                </a:solidFill>
                <a:latin typeface="Arial"/>
              </a:rPr>
              <a:t>Description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3"/>
          <p:cNvSpPr txBox="1">
            <a:spLocks/>
          </p:cNvSpPr>
          <p:nvPr/>
        </p:nvSpPr>
        <p:spPr>
          <a:xfrm>
            <a:off x="12838045" y="6592993"/>
            <a:ext cx="740300" cy="278070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386DCD-524C-4D6B-849A-07B12901B9AD}" type="slidenum">
              <a:rPr lang="zh-CN" alt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r>
              <a:rPr lang="en-US" altLang="zh-CN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/N</a:t>
            </a:r>
            <a:endParaRPr lang="en-US" altLang="zh-CN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8DF594-54F5-63B4-C102-E12EE568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085454"/>
              </p:ext>
            </p:extLst>
          </p:nvPr>
        </p:nvGraphicFramePr>
        <p:xfrm>
          <a:off x="221651" y="603958"/>
          <a:ext cx="11832695" cy="57151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1960">
                  <a:extLst>
                    <a:ext uri="{9D8B030D-6E8A-4147-A177-3AD203B41FA5}">
                      <a16:colId xmlns:a16="http://schemas.microsoft.com/office/drawing/2014/main" val="3338790386"/>
                    </a:ext>
                  </a:extLst>
                </a:gridCol>
                <a:gridCol w="2389219">
                  <a:extLst>
                    <a:ext uri="{9D8B030D-6E8A-4147-A177-3AD203B41FA5}">
                      <a16:colId xmlns:a16="http://schemas.microsoft.com/office/drawing/2014/main" val="2396608422"/>
                    </a:ext>
                  </a:extLst>
                </a:gridCol>
                <a:gridCol w="3774839">
                  <a:extLst>
                    <a:ext uri="{9D8B030D-6E8A-4147-A177-3AD203B41FA5}">
                      <a16:colId xmlns:a16="http://schemas.microsoft.com/office/drawing/2014/main" val="2655148775"/>
                    </a:ext>
                  </a:extLst>
                </a:gridCol>
                <a:gridCol w="2523977">
                  <a:extLst>
                    <a:ext uri="{9D8B030D-6E8A-4147-A177-3AD203B41FA5}">
                      <a16:colId xmlns:a16="http://schemas.microsoft.com/office/drawing/2014/main" val="2951922938"/>
                    </a:ext>
                  </a:extLst>
                </a:gridCol>
                <a:gridCol w="1158241">
                  <a:extLst>
                    <a:ext uri="{9D8B030D-6E8A-4147-A177-3AD203B41FA5}">
                      <a16:colId xmlns:a16="http://schemas.microsoft.com/office/drawing/2014/main" val="1353850601"/>
                    </a:ext>
                  </a:extLst>
                </a:gridCol>
                <a:gridCol w="994459">
                  <a:extLst>
                    <a:ext uri="{9D8B030D-6E8A-4147-A177-3AD203B41FA5}">
                      <a16:colId xmlns:a16="http://schemas.microsoft.com/office/drawing/2014/main" val="1423267053"/>
                    </a:ext>
                  </a:extLst>
                </a:gridCol>
              </a:tblGrid>
              <a:tr h="36774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Description (5W2H)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8212266"/>
                  </a:ext>
                </a:extLst>
              </a:tr>
              <a:tr h="385256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2024/April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 rowSpan="7"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Fail status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Download Factory FW stop 7%.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zh-TW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Root cause:</a:t>
                      </a:r>
                      <a:endParaRPr lang="en-US" sz="1400" b="0" i="0" u="none" strike="noStrike" baseline="0" dirty="0" smtClean="0"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US" sz="1400" b="0" i="0" u="none" strike="noStrike" baseline="0" dirty="0" smtClean="0">
                          <a:effectLst/>
                          <a:latin typeface="Arial" panose="020B0604020202020204" pitchFamily="34" charset="0"/>
                          <a:ea typeface="新細明體" panose="02020300000000000000" pitchFamily="18" charset="-120"/>
                          <a:cs typeface="Arial" panose="020B0604020202020204" pitchFamily="34" charset="0"/>
                        </a:rPr>
                        <a:t>This issue follow material: Emmc-U602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P/N: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067.00140.005,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SAMSUNG.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US" sz="1400" b="0" i="0" u="none" strike="noStrike" baseline="0" dirty="0" smtClean="0">
                        <a:effectLst/>
                        <a:latin typeface="Arial" panose="020B0604020202020204" pitchFamily="34" charset="0"/>
                        <a:ea typeface="新細明體" panose="02020300000000000000" pitchFamily="18" charset="-12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  <a:defRPr/>
                      </a:pP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  <a:defRPr/>
                      </a:pP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</a:t>
                      </a: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action: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new </a:t>
                      </a:r>
                      <a:r>
                        <a:rPr lang="en-US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&lt;U602&gt; can cover issue.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 action:</a:t>
                      </a:r>
                      <a:endParaRPr 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Send FA report and NG material to vendor SAMSUNG for future analyzing. </a:t>
                      </a:r>
                      <a:r>
                        <a:rPr lang="en-US" sz="14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Done:</a:t>
                      </a:r>
                      <a:r>
                        <a:rPr lang="en-US" sz="14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15/04</a:t>
                      </a:r>
                      <a:endParaRPr lang="en-US" sz="1400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name:</a:t>
                      </a: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U602-eMMC</a:t>
                      </a: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P/N: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067.00140.005, </a:t>
                      </a: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SAMSUNG.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SQE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confirm with vendor Samsung will respond to failure analysis reports.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Done:</a:t>
                      </a:r>
                      <a:r>
                        <a:rPr lang="en-US" sz="14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29/05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-PE: Luc/SQE: Naomi</a:t>
                      </a:r>
                    </a:p>
                    <a:p>
                      <a:pPr algn="l"/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-Vendor: Samsung</a:t>
                      </a:r>
                    </a:p>
                    <a:p>
                      <a:pPr algn="l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604591"/>
                  </a:ext>
                </a:extLst>
              </a:tr>
              <a:tr h="3502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</a:t>
                      </a:r>
                      <a:endParaRPr lang="en-US" altLang="zh-CN" sz="1400" b="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5609895"/>
                  </a:ext>
                </a:extLst>
              </a:tr>
              <a:tr h="469556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 networks warehouse, </a:t>
                      </a:r>
                      <a:r>
                        <a:rPr lang="en-US" altLang="zh-CN" sz="1400" b="0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Anseong</a:t>
                      </a:r>
                      <a:r>
                        <a:rPr lang="en-US" altLang="zh-CN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Korea.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3286515"/>
                  </a:ext>
                </a:extLst>
              </a:tr>
              <a:tr h="66334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 feedback that they found out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63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/1728pcs</a:t>
                      </a:r>
                      <a:r>
                        <a:rPr lang="en-US" sz="14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pcs RMA has boot up fail.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4062787"/>
                  </a:ext>
                </a:extLst>
              </a:tr>
              <a:tr h="1685841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Product </a:t>
                      </a: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boot up fail and can't download Factory FW stop 7%</a:t>
                      </a:r>
                      <a:endParaRPr lang="en-US" sz="14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5290415"/>
                  </a:ext>
                </a:extLst>
              </a:tr>
              <a:tr h="69633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</a:t>
                      </a:r>
                    </a:p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 63/1728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3.65%~36458DDM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15664"/>
                  </a:ext>
                </a:extLst>
              </a:tr>
              <a:tr h="931144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Often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altLang="zh-TW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follow </a:t>
                      </a:r>
                      <a:r>
                        <a:rPr lang="en-US" altLang="zh-TW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altLang="zh-TW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U602 (P/N: 0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67.00140.005, Vendor: SAMSUNG) material fail.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51806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780972" y="3070804"/>
            <a:ext cx="3311142" cy="1971921"/>
            <a:chOff x="3802743" y="4650862"/>
            <a:chExt cx="3311142" cy="1647468"/>
          </a:xfrm>
        </p:grpSpPr>
        <p:sp>
          <p:nvSpPr>
            <p:cNvPr id="9" name="TextBox 8"/>
            <p:cNvSpPr txBox="1"/>
            <p:nvPr/>
          </p:nvSpPr>
          <p:spPr>
            <a:xfrm>
              <a:off x="4688792" y="6066907"/>
              <a:ext cx="1634459" cy="2314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Download FW Stop 7%</a:t>
              </a:r>
            </a:p>
          </p:txBody>
        </p:sp>
        <p:pic>
          <p:nvPicPr>
            <p:cNvPr id="11" name="Picture 39" descr="C:\Users\V1064642\AppData\Local\SuperNotes\jena.hy.tao@mail.foxconn.com\mid\18ead441045ed754851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9" t="4839" r="6538" b="17691"/>
            <a:stretch/>
          </p:blipFill>
          <p:spPr bwMode="auto">
            <a:xfrm>
              <a:off x="3802743" y="4650862"/>
              <a:ext cx="3311142" cy="1429492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2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/>
          <p:nvPr/>
        </p:nvSpPr>
        <p:spPr>
          <a:xfrm>
            <a:off x="0" y="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3600" b="1" spc="-1" dirty="0" smtClean="0">
                <a:solidFill>
                  <a:schemeClr val="bg1"/>
                </a:solidFill>
                <a:latin typeface="Arial"/>
                <a:ea typeface="微软雅黑"/>
              </a:rPr>
              <a:t>#2</a:t>
            </a:r>
            <a:r>
              <a:rPr kumimoji="0" lang="en-US" sz="3600" b="1" i="0" u="none" strike="noStrike" kern="1200" cap="none" spc="-1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. Background </a:t>
            </a:r>
            <a:r>
              <a:rPr kumimoji="0" lang="en-US" sz="3600" b="1" i="0" u="none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Information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552" y="800719"/>
            <a:ext cx="11192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T99X171.00 with fail: Product boot up fail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Defect rate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63</a:t>
            </a:r>
            <a:r>
              <a:rPr lang="en-US" altLang="zh-CN" sz="1600" dirty="0" smtClean="0">
                <a:solidFill>
                  <a:srgbClr val="000000"/>
                </a:solidFill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/1728pcs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36458 DPPM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552" y="5279292"/>
            <a:ext cx="113561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Summary: The NG board boot up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fail when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download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Factory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Firmware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stop 7%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64441" y="4760456"/>
            <a:ext cx="3385936" cy="3570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Can't download Factory FW stop 7%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042180"/>
              </p:ext>
            </p:extLst>
          </p:nvPr>
        </p:nvGraphicFramePr>
        <p:xfrm>
          <a:off x="6753225" y="1838970"/>
          <a:ext cx="4598397" cy="2808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787">
                  <a:extLst>
                    <a:ext uri="{9D8B030D-6E8A-4147-A177-3AD203B41FA5}">
                      <a16:colId xmlns:a16="http://schemas.microsoft.com/office/drawing/2014/main" val="1147945740"/>
                    </a:ext>
                  </a:extLst>
                </a:gridCol>
                <a:gridCol w="2386610">
                  <a:extLst>
                    <a:ext uri="{9D8B030D-6E8A-4147-A177-3AD203B41FA5}">
                      <a16:colId xmlns:a16="http://schemas.microsoft.com/office/drawing/2014/main" val="2967410761"/>
                    </a:ext>
                  </a:extLst>
                </a:gridCol>
              </a:tblGrid>
              <a:tr h="93632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Download Factory FW</a:t>
                      </a:r>
                      <a:endParaRPr lang="en-US" sz="1400" b="1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688358"/>
                  </a:ext>
                </a:extLst>
              </a:tr>
              <a:tr h="9363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Console UK FAIL 7%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89045"/>
                  </a:ext>
                </a:extLst>
              </a:tr>
              <a:tr h="9363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Console UK PASS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6654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550077" y="4745712"/>
            <a:ext cx="3053139" cy="3570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Console UK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8763863" y="3955846"/>
          <a:ext cx="238760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Packager Shell Object" showAsIcon="1" r:id="rId4" imgW="2387880" imgH="582120" progId="Package">
                  <p:embed/>
                </p:oleObj>
              </mc:Choice>
              <mc:Fallback>
                <p:oleObj name="Packager Shell Object" showAsIcon="1" r:id="rId4" imgW="2387880" imgH="582120" progId="Package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3863" y="3955846"/>
                        <a:ext cx="2387600" cy="582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389572"/>
              </p:ext>
            </p:extLst>
          </p:nvPr>
        </p:nvGraphicFramePr>
        <p:xfrm>
          <a:off x="8907463" y="3067050"/>
          <a:ext cx="2476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Packager Shell Object" showAsIcon="1" r:id="rId6" imgW="2476561" imgH="514290" progId="Package">
                  <p:embed/>
                </p:oleObj>
              </mc:Choice>
              <mc:Fallback>
                <p:oleObj name="Packager Shell Object" showAsIcon="1" r:id="rId6" imgW="2476561" imgH="5142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07463" y="3067050"/>
                        <a:ext cx="24765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3" name="Picture 39" descr="C:\Users\V1064642\AppData\Local\SuperNotes\jena.hy.tao@mail.foxconn.com\mid\18ead441045ed754851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"/>
          <a:stretch/>
        </p:blipFill>
        <p:spPr bwMode="auto">
          <a:xfrm>
            <a:off x="734559" y="1905000"/>
            <a:ext cx="4637905" cy="26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8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8274"/>
            <a:ext cx="10167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#3. System level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668748"/>
              </p:ext>
            </p:extLst>
          </p:nvPr>
        </p:nvGraphicFramePr>
        <p:xfrm>
          <a:off x="621395" y="1049593"/>
          <a:ext cx="11202635" cy="49024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783">
                  <a:extLst>
                    <a:ext uri="{9D8B030D-6E8A-4147-A177-3AD203B41FA5}">
                      <a16:colId xmlns:a16="http://schemas.microsoft.com/office/drawing/2014/main" val="2197785526"/>
                    </a:ext>
                  </a:extLst>
                </a:gridCol>
                <a:gridCol w="2882958">
                  <a:extLst>
                    <a:ext uri="{9D8B030D-6E8A-4147-A177-3AD203B41FA5}">
                      <a16:colId xmlns:a16="http://schemas.microsoft.com/office/drawing/2014/main" val="2564206305"/>
                    </a:ext>
                  </a:extLst>
                </a:gridCol>
                <a:gridCol w="5143725">
                  <a:extLst>
                    <a:ext uri="{9D8B030D-6E8A-4147-A177-3AD203B41FA5}">
                      <a16:colId xmlns:a16="http://schemas.microsoft.com/office/drawing/2014/main" val="2178061300"/>
                    </a:ext>
                  </a:extLst>
                </a:gridCol>
                <a:gridCol w="952811">
                  <a:extLst>
                    <a:ext uri="{9D8B030D-6E8A-4147-A177-3AD203B41FA5}">
                      <a16:colId xmlns:a16="http://schemas.microsoft.com/office/drawing/2014/main" val="4118928449"/>
                    </a:ext>
                  </a:extLst>
                </a:gridCol>
                <a:gridCol w="1550358">
                  <a:extLst>
                    <a:ext uri="{9D8B030D-6E8A-4147-A177-3AD203B41FA5}">
                      <a16:colId xmlns:a16="http://schemas.microsoft.com/office/drawing/2014/main" val="1982992957"/>
                    </a:ext>
                  </a:extLst>
                </a:gridCol>
              </a:tblGrid>
              <a:tr h="3593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 check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Image</a:t>
                      </a:r>
                      <a:r>
                        <a:rPr lang="en-US" sz="13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reference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682339"/>
                  </a:ext>
                </a:extLst>
              </a:tr>
              <a:tr h="1296108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Recheck Boot up at OBA station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3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units boot up</a:t>
                      </a:r>
                      <a:r>
                        <a:rPr lang="en-US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fail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0514272"/>
                  </a:ext>
                </a:extLst>
              </a:tr>
              <a:tr h="1375563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Recheck production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Dot level &amp; T level are OK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2953891"/>
                  </a:ext>
                </a:extLst>
              </a:tr>
              <a:tr h="834407">
                <a:tc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3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inspection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process effecting to failure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678657"/>
                  </a:ext>
                </a:extLst>
              </a:tr>
              <a:tr h="1036964">
                <a:tc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en-US" sz="13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X-Ray </a:t>
                      </a:r>
                      <a:r>
                        <a:rPr lang="en-US" sz="13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on</a:t>
                      </a:r>
                      <a:r>
                        <a:rPr lang="en-US" sz="13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SoC, </a:t>
                      </a:r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U801,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U1101, U1001,</a:t>
                      </a:r>
                      <a:r>
                        <a:rPr lang="en-US" sz="13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eMMC location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331384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4378870" y="5002072"/>
            <a:ext cx="4848237" cy="909632"/>
            <a:chOff x="4367952" y="4697901"/>
            <a:chExt cx="4848237" cy="1042268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45922" y="4702662"/>
              <a:ext cx="886928" cy="8066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11795" y="4714221"/>
              <a:ext cx="886928" cy="7835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6" name="TextBox 75"/>
            <p:cNvSpPr txBox="1"/>
            <p:nvPr/>
          </p:nvSpPr>
          <p:spPr>
            <a:xfrm>
              <a:off x="840746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2300" y="4697901"/>
              <a:ext cx="973889" cy="8161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8" name="TextBox 77"/>
            <p:cNvSpPr txBox="1"/>
            <p:nvPr/>
          </p:nvSpPr>
          <p:spPr>
            <a:xfrm>
              <a:off x="734312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32410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25976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eMMC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367952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899606" y="1396516"/>
            <a:ext cx="3353612" cy="1221532"/>
            <a:chOff x="2819400" y="2247900"/>
            <a:chExt cx="6324600" cy="4023953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9400" y="2247900"/>
              <a:ext cx="6324600" cy="345437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4570500" y="5616658"/>
              <a:ext cx="2822397" cy="6551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0000"/>
                  </a:solidFill>
                </a:rPr>
                <a:t>Boot Up Fail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82880" y="604239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Board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82880" y="5963304"/>
            <a:ext cx="11321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Recheck Boot up 2/2pcs 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oot up fail</a:t>
            </a:r>
          </a:p>
          <a:p>
            <a:pPr lvl="0"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      - Recheck  production data, VI, X-ray are OK</a:t>
            </a:r>
            <a:endParaRPr lang="en-US" sz="14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870" y="5022272"/>
            <a:ext cx="728987" cy="682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0683" y="5008447"/>
            <a:ext cx="682931" cy="6829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774" y="4136447"/>
            <a:ext cx="1616746" cy="73542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4047" y="4147873"/>
            <a:ext cx="1509713" cy="702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7718" y="2768900"/>
            <a:ext cx="2383566" cy="7782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7718" y="3587474"/>
            <a:ext cx="2383566" cy="4514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7541" y="2769254"/>
            <a:ext cx="2225115" cy="8182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27541" y="3607475"/>
            <a:ext cx="2199566" cy="40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0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NG1 + NG2 + NG3 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+mn-cs"/>
              </a:rPr>
              <a:t>"Listens to customers, Meet customer expectation"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144" y="5628142"/>
            <a:ext cx="1188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>
              <a:defRPr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and VF NG1 + NG2 +NG3 units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No found out abnormal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018" y="584775"/>
            <a:ext cx="8678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</a:t>
            </a: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 and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VF 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NG1 + NG2 +NG3 units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received result as table below: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606828" y="1533221"/>
          <a:ext cx="11240083" cy="3835611"/>
        </p:xfrm>
        <a:graphic>
          <a:graphicData uri="http://schemas.openxmlformats.org/drawingml/2006/table">
            <a:tbl>
              <a:tblPr/>
              <a:tblGrid>
                <a:gridCol w="974649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379506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229558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4045328778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21745235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234675883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098224026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3224467558"/>
                    </a:ext>
                  </a:extLst>
                </a:gridCol>
                <a:gridCol w="1319526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1004639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</a:tblGrid>
              <a:tr h="36120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&amp; VF voltage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NG2 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612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sample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361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3.313K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0.506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3.046k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169.9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191.1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0.092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21.37K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21.69K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18.45K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0.363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2.723k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2.741K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22.53k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23.25K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56.3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0.061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88.7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0.020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0.311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1.821K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0.294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0.287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84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NG1 + NG2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NG3 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measure impedance U1 no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found out abnormal.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59670"/>
              </p:ext>
            </p:extLst>
          </p:nvPr>
        </p:nvGraphicFramePr>
        <p:xfrm>
          <a:off x="542925" y="1151086"/>
          <a:ext cx="5238749" cy="4893140"/>
        </p:xfrm>
        <a:graphic>
          <a:graphicData uri="http://schemas.openxmlformats.org/drawingml/2006/table">
            <a:tbl>
              <a:tblPr/>
              <a:tblGrid>
                <a:gridCol w="334543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606836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9130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8546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1886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86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196.3M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1179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0.922M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0.912M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1.321M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353M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1.94M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58.7K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0.967M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0.853M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1.592M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1.471M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1.466M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10.11K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10.10K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11.85K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4.232K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3.941K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4.301K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28.56K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28.87K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29.54K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1.252M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0.781M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1.158M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1.065M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0.703M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841919"/>
              </p:ext>
            </p:extLst>
          </p:nvPr>
        </p:nvGraphicFramePr>
        <p:xfrm>
          <a:off x="6215849" y="1157711"/>
          <a:ext cx="5461801" cy="4897988"/>
        </p:xfrm>
        <a:graphic>
          <a:graphicData uri="http://schemas.openxmlformats.org/drawingml/2006/table">
            <a:tbl>
              <a:tblPr/>
              <a:tblGrid>
                <a:gridCol w="327560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660435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441098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3572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3050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28394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25542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919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198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1.366K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0.988M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72.1K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2.63M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2.51M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2.668M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3.41M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3.45M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3.520M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3.47M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3.09M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3.108M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4" y="542302"/>
            <a:ext cx="6987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Component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 -2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measure 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table below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4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#6.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NG1 + NG2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NG3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measure impedance U602 no found out abnormal.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437407"/>
              </p:ext>
            </p:extLst>
          </p:nvPr>
        </p:nvGraphicFramePr>
        <p:xfrm>
          <a:off x="624050" y="1151100"/>
          <a:ext cx="5111731" cy="4957612"/>
        </p:xfrm>
        <a:graphic>
          <a:graphicData uri="http://schemas.openxmlformats.org/drawingml/2006/table">
            <a:tbl>
              <a:tblPr/>
              <a:tblGrid>
                <a:gridCol w="605550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916435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693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2253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225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1.635M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1.607M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1.522M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1.433M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18.74K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17.80K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16.31K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RSTN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1.637M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1.606M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1.512M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2.339M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2.335M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2.224M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1.460M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389082"/>
              </p:ext>
            </p:extLst>
          </p:nvPr>
        </p:nvGraphicFramePr>
        <p:xfrm>
          <a:off x="6215849" y="1157703"/>
          <a:ext cx="5404651" cy="2755846"/>
        </p:xfrm>
        <a:graphic>
          <a:graphicData uri="http://schemas.openxmlformats.org/drawingml/2006/table">
            <a:tbl>
              <a:tblPr/>
              <a:tblGrid>
                <a:gridCol w="716120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587910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0880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95149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153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153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Strobe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30084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4" y="542302"/>
            <a:ext cx="718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Component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 -3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U602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measure 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table below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3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966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NG1 + NG2 + NG3 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850896"/>
            <a:ext cx="10967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analysis above this issue follow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U602 (P/N: </a:t>
            </a:r>
            <a:r>
              <a:rPr lang="en-US" sz="1600" dirty="0" smtClean="0">
                <a:solidFill>
                  <a:srgbClr val="FF0000"/>
                </a:solidFill>
              </a:rPr>
              <a:t>002.02152.005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080048"/>
              </p:ext>
            </p:extLst>
          </p:nvPr>
        </p:nvGraphicFramePr>
        <p:xfrm>
          <a:off x="1449978" y="1780275"/>
          <a:ext cx="9331628" cy="3536310"/>
        </p:xfrm>
        <a:graphic>
          <a:graphicData uri="http://schemas.openxmlformats.org/drawingml/2006/table">
            <a:tbl>
              <a:tblPr firstRow="1" bandRow="1"/>
              <a:tblGrid>
                <a:gridCol w="4431197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659999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620216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620216">
                  <a:extLst>
                    <a:ext uri="{9D8B030D-6E8A-4147-A177-3AD203B41FA5}">
                      <a16:colId xmlns:a16="http://schemas.microsoft.com/office/drawing/2014/main" val="1866354659"/>
                    </a:ext>
                  </a:extLst>
                </a:gridCol>
              </a:tblGrid>
              <a:tr h="70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2880" y="604239"/>
            <a:ext cx="922694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Component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 -4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Swap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verification between OK and 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U602 material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retest all functions + OBA test, result as table below: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3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0" y="-11409"/>
            <a:ext cx="7417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#7. IC U602 Information Shipping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589" y="663988"/>
            <a:ext cx="10426700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Visual Inspection and sent 5</a:t>
            </a:r>
            <a:r>
              <a:rPr lang="en-US" dirty="0" smtClean="0"/>
              <a:t>pcs NG sample </a:t>
            </a:r>
            <a:r>
              <a:rPr lang="en-US" dirty="0"/>
              <a:t>to SQE pictures as below: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9808" y="5748410"/>
            <a:ext cx="11015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/>
              <a:t>Summary: VI 5</a:t>
            </a:r>
            <a:r>
              <a:rPr lang="en-US" dirty="0" smtClean="0"/>
              <a:t>pcs NG </a:t>
            </a:r>
            <a:r>
              <a:rPr lang="en-US" dirty="0"/>
              <a:t>sample will sent to </a:t>
            </a:r>
            <a:r>
              <a:rPr lang="en-US" dirty="0" smtClean="0"/>
              <a:t>SQE </a:t>
            </a:r>
            <a:r>
              <a:rPr lang="en-US" dirty="0"/>
              <a:t>Don’t find out any abnormal.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522425"/>
              </p:ext>
            </p:extLst>
          </p:nvPr>
        </p:nvGraphicFramePr>
        <p:xfrm>
          <a:off x="859808" y="1186260"/>
          <a:ext cx="10452626" cy="421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104">
                  <a:extLst>
                    <a:ext uri="{9D8B030D-6E8A-4147-A177-3AD203B41FA5}">
                      <a16:colId xmlns:a16="http://schemas.microsoft.com/office/drawing/2014/main" val="2546910064"/>
                    </a:ext>
                  </a:extLst>
                </a:gridCol>
                <a:gridCol w="1790957">
                  <a:extLst>
                    <a:ext uri="{9D8B030D-6E8A-4147-A177-3AD203B41FA5}">
                      <a16:colId xmlns:a16="http://schemas.microsoft.com/office/drawing/2014/main" val="350704910"/>
                    </a:ext>
                  </a:extLst>
                </a:gridCol>
                <a:gridCol w="1693253">
                  <a:extLst>
                    <a:ext uri="{9D8B030D-6E8A-4147-A177-3AD203B41FA5}">
                      <a16:colId xmlns:a16="http://schemas.microsoft.com/office/drawing/2014/main" val="2027983907"/>
                    </a:ext>
                  </a:extLst>
                </a:gridCol>
                <a:gridCol w="1742104">
                  <a:extLst>
                    <a:ext uri="{9D8B030D-6E8A-4147-A177-3AD203B41FA5}">
                      <a16:colId xmlns:a16="http://schemas.microsoft.com/office/drawing/2014/main" val="2018208570"/>
                    </a:ext>
                  </a:extLst>
                </a:gridCol>
                <a:gridCol w="1742104">
                  <a:extLst>
                    <a:ext uri="{9D8B030D-6E8A-4147-A177-3AD203B41FA5}">
                      <a16:colId xmlns:a16="http://schemas.microsoft.com/office/drawing/2014/main" val="3966075476"/>
                    </a:ext>
                  </a:extLst>
                </a:gridCol>
                <a:gridCol w="1742104">
                  <a:extLst>
                    <a:ext uri="{9D8B030D-6E8A-4147-A177-3AD203B41FA5}">
                      <a16:colId xmlns:a16="http://schemas.microsoft.com/office/drawing/2014/main" val="3401046877"/>
                    </a:ext>
                  </a:extLst>
                </a:gridCol>
              </a:tblGrid>
              <a:tr h="460701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Arial (Body)"/>
                          <a:ea typeface="+mn-ea"/>
                          <a:cs typeface="+mn-cs"/>
                        </a:rPr>
                        <a:t>NG.#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NG1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NG2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NG3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NG4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NG5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34417"/>
                  </a:ext>
                </a:extLst>
              </a:tr>
              <a:tr h="453613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 (Body)"/>
                          <a:ea typeface="+mn-ea"/>
                          <a:cs typeface="+mn-cs"/>
                        </a:rPr>
                        <a:t>Date Code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SEC204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SEC134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SEC137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SEC210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SEC243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02691"/>
                  </a:ext>
                </a:extLst>
              </a:tr>
              <a:tr h="1686092">
                <a:tc>
                  <a:txBody>
                    <a:bodyPr/>
                    <a:lstStyle/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 (Body)"/>
                          <a:ea typeface="+mn-ea"/>
                          <a:cs typeface="+mn-cs"/>
                        </a:rPr>
                        <a:t>Top side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156496"/>
                  </a:ext>
                </a:extLst>
              </a:tr>
              <a:tr h="1610754">
                <a:tc>
                  <a:txBody>
                    <a:bodyPr/>
                    <a:lstStyle/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 (Body)"/>
                          <a:ea typeface="+mn-ea"/>
                          <a:cs typeface="+mn-cs"/>
                        </a:rPr>
                        <a:t>Bottom side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9842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3" t="29524" r="20454" b="43238"/>
          <a:stretch/>
        </p:blipFill>
        <p:spPr>
          <a:xfrm>
            <a:off x="2756313" y="2263092"/>
            <a:ext cx="1539042" cy="13161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4" t="39047" r="27312" b="32191"/>
          <a:stretch/>
        </p:blipFill>
        <p:spPr>
          <a:xfrm>
            <a:off x="4509634" y="2263092"/>
            <a:ext cx="1529479" cy="13161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9" t="34394" r="30475" b="36216"/>
          <a:stretch/>
        </p:blipFill>
        <p:spPr>
          <a:xfrm>
            <a:off x="6156839" y="2263092"/>
            <a:ext cx="1494444" cy="1316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1" t="35238" r="34169" b="39238"/>
          <a:stretch/>
        </p:blipFill>
        <p:spPr>
          <a:xfrm>
            <a:off x="7948029" y="2262867"/>
            <a:ext cx="1483354" cy="13163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0" t="62246" r="35261" b="12017"/>
          <a:stretch/>
        </p:blipFill>
        <p:spPr>
          <a:xfrm>
            <a:off x="9688939" y="2257165"/>
            <a:ext cx="1463952" cy="13220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3048" r="25788" b="60571"/>
          <a:stretch/>
        </p:blipFill>
        <p:spPr>
          <a:xfrm>
            <a:off x="2756313" y="3917149"/>
            <a:ext cx="1544835" cy="13918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t="48462" r="26243" b="15157"/>
          <a:stretch/>
        </p:blipFill>
        <p:spPr>
          <a:xfrm>
            <a:off x="4480661" y="3917149"/>
            <a:ext cx="1544835" cy="1391808"/>
          </a:xfrm>
          <a:prstGeom prst="rect">
            <a:avLst/>
          </a:prstGeom>
        </p:spPr>
      </p:pic>
      <p:pic>
        <p:nvPicPr>
          <p:cNvPr id="22" name="Picture 2" descr="C:\Users\V1064642\AppData\Local\SuperNotes\jena.hy.tao@mail.foxconn.com\mid\18e8ed996af6eb4d564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4" t="41058" r="54378" b="49591"/>
          <a:stretch/>
        </p:blipFill>
        <p:spPr bwMode="auto">
          <a:xfrm rot="5400000">
            <a:off x="6252591" y="3910266"/>
            <a:ext cx="1369282" cy="142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V1064642\AppData\Local\SuperNotes\jena.hy.tao@mail.foxconn.com\mid\18e8ed996af6eb4d564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6" t="40381" r="44823" b="50048"/>
          <a:stretch/>
        </p:blipFill>
        <p:spPr bwMode="auto">
          <a:xfrm rot="5400000">
            <a:off x="7993802" y="3906494"/>
            <a:ext cx="1391807" cy="141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V1064642\AppData\Local\SuperNotes\jena.hy.tao@mail.foxconn.com\mid\18e8ed996af6eb4d564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4" t="39238" r="34027" b="50847"/>
          <a:stretch/>
        </p:blipFill>
        <p:spPr bwMode="auto">
          <a:xfrm rot="16200000">
            <a:off x="9788605" y="3886050"/>
            <a:ext cx="1378745" cy="146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4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z="18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zh-TW" altLang="en-US" sz="18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17799"/>
            <a:ext cx="966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#8. Conclusion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576" y="888401"/>
            <a:ext cx="107115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 29/05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SamSung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vendor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feedback for this issue.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Based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the test customer’s results, we think the failed units were caused by unexpected environment which is sudden power off, unstable power supply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etc…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is the causes FW corruption and leads to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rrors such as Meta corruption and UECC (uncorrectable ECC error) in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is attached: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087786"/>
              </p:ext>
            </p:extLst>
          </p:nvPr>
        </p:nvGraphicFramePr>
        <p:xfrm>
          <a:off x="2548069" y="3004653"/>
          <a:ext cx="1970772" cy="938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8069" y="3004653"/>
                        <a:ext cx="1970772" cy="938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535576" y="3622375"/>
            <a:ext cx="112558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Customers use of power stabilizers, power filters, separate power supply installation, regular maintenance, lightning protection devices, electrical system design, electrical system design according to standards and FW/Software testing periodic hardness.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These solution will help increase power supply stability, minimize the rick of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damage, and improve EMMC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burning FW fail.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07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3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22234</TotalTime>
  <Words>1534</Words>
  <Application>Microsoft Office PowerPoint</Application>
  <PresentationFormat>Widescreen</PresentationFormat>
  <Paragraphs>837</Paragraphs>
  <Slides>10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30" baseType="lpstr">
      <vt:lpstr>Arial (Body)</vt:lpstr>
      <vt:lpstr>等线</vt:lpstr>
      <vt:lpstr>DFKai-SB</vt:lpstr>
      <vt:lpstr>Microsoft JhengHei</vt:lpstr>
      <vt:lpstr>Microsoft JhengHei</vt:lpstr>
      <vt:lpstr>微软雅黑</vt:lpstr>
      <vt:lpstr>PMingLiU</vt:lpstr>
      <vt:lpstr>PMingLiU</vt:lpstr>
      <vt:lpstr>宋体</vt:lpstr>
      <vt:lpstr>宋体</vt:lpstr>
      <vt:lpstr>Arial</vt:lpstr>
      <vt:lpstr>Calibri</vt:lpstr>
      <vt:lpstr>Calibri Light</vt:lpstr>
      <vt:lpstr>Microsoft Sans Serif</vt:lpstr>
      <vt:lpstr>Wingdings</vt:lpstr>
      <vt:lpstr>1_Office 佈景主題</vt:lpstr>
      <vt:lpstr>Theme1</vt:lpstr>
      <vt:lpstr>1_Theme1</vt:lpstr>
      <vt:lpstr>Acrobat Document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范進力</cp:lastModifiedBy>
  <cp:revision>1514</cp:revision>
  <dcterms:created xsi:type="dcterms:W3CDTF">2018-11-16T05:26:15Z</dcterms:created>
  <dcterms:modified xsi:type="dcterms:W3CDTF">2024-06-13T02:36:52Z</dcterms:modified>
</cp:coreProperties>
</file>